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  <p:sldMasterId id="2147483659" r:id="rId2"/>
  </p:sldMasterIdLst>
  <p:notesMasterIdLst>
    <p:notesMasterId r:id="rId31"/>
  </p:notesMasterIdLst>
  <p:sldIdLst>
    <p:sldId id="284" r:id="rId3"/>
    <p:sldId id="293" r:id="rId4"/>
    <p:sldId id="259" r:id="rId5"/>
    <p:sldId id="285" r:id="rId6"/>
    <p:sldId id="309" r:id="rId7"/>
    <p:sldId id="288" r:id="rId8"/>
    <p:sldId id="289" r:id="rId9"/>
    <p:sldId id="290" r:id="rId10"/>
    <p:sldId id="291" r:id="rId11"/>
    <p:sldId id="295" r:id="rId12"/>
    <p:sldId id="296" r:id="rId13"/>
    <p:sldId id="297" r:id="rId14"/>
    <p:sldId id="298" r:id="rId15"/>
    <p:sldId id="299" r:id="rId16"/>
    <p:sldId id="292" r:id="rId17"/>
    <p:sldId id="300" r:id="rId18"/>
    <p:sldId id="311" r:id="rId19"/>
    <p:sldId id="301" r:id="rId20"/>
    <p:sldId id="302" r:id="rId21"/>
    <p:sldId id="313" r:id="rId22"/>
    <p:sldId id="303" r:id="rId23"/>
    <p:sldId id="294" r:id="rId24"/>
    <p:sldId id="304" r:id="rId25"/>
    <p:sldId id="305" r:id="rId26"/>
    <p:sldId id="306" r:id="rId27"/>
    <p:sldId id="310" r:id="rId28"/>
    <p:sldId id="307" r:id="rId29"/>
    <p:sldId id="308" r:id="rId30"/>
  </p:sldIdLst>
  <p:sldSz cx="9144000" cy="5143500" type="screen16x9"/>
  <p:notesSz cx="6858000" cy="9144000"/>
  <p:embeddedFontLst>
    <p:embeddedFont>
      <p:font typeface="Montserrat" panose="020B0604020202020204" charset="0"/>
      <p:regular r:id="rId32"/>
      <p:bold r:id="rId33"/>
      <p:italic r:id="rId34"/>
      <p:boldItalic r:id="rId35"/>
    </p:embeddedFont>
    <p:embeddedFont>
      <p:font typeface="Raleway" panose="020B0604020202020204" charset="0"/>
      <p:regular r:id="rId36"/>
      <p:bold r:id="rId37"/>
      <p:italic r:id="rId38"/>
      <p:boldItalic r:id="rId39"/>
    </p:embeddedFont>
    <p:embeddedFont>
      <p:font typeface="Raleway ExtraBold" panose="020B0604020202020204" charset="0"/>
      <p:bold r:id="rId40"/>
      <p:boldItalic r:id="rId41"/>
    </p:embeddedFont>
    <p:embeddedFont>
      <p:font typeface="Raleway Light" panose="020B0604020202020204" charset="0"/>
      <p:regular r:id="rId42"/>
      <p:bold r:id="rId43"/>
      <p:italic r:id="rId44"/>
      <p:boldItalic r:id="rId45"/>
    </p:embeddedFont>
    <p:embeddedFont>
      <p:font typeface="Vidaloka" panose="020B0604020202020204" charset="0"/>
      <p:regular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A88CCE-532B-4315-B5B2-8CA637F87731}">
  <a:tblStyle styleId="{48A88CCE-532B-4315-B5B2-8CA637F877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219" autoAdjust="0"/>
  </p:normalViewPr>
  <p:slideViewPr>
    <p:cSldViewPr snapToGrid="0">
      <p:cViewPr varScale="1">
        <p:scale>
          <a:sx n="93" d="100"/>
          <a:sy n="93" d="100"/>
        </p:scale>
        <p:origin x="11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5.fntdata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viewProps" Target="viewProps.xml"/><Relationship Id="rId8" Type="http://schemas.openxmlformats.org/officeDocument/2006/relationships/slide" Target="slides/slide6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Apenas 1% do do genome faz parte do exoma. O exoma são as sequencias do DNA que após serem transcritas, se convertem em RNA.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Mas estima-se que são cerca de 85% das mutações contidas neste que têm maior parte do efeito nas doenças.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58451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Dados do 1000 Genomes com imensas amostras. No entanto, é necessário manter a etnicidade muito aproximada, por isso apenas fora escolhidas amostras da população mais próxima possível.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Imensos dados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878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Not an easy task, since the controls that was extremely big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Explicar como foram combinados – mantiveram-se o maior número de variantes possível, e os genotipos foram transcritos (homozygoticos por ref para 0, ...)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Como existiam bastantes dados em falta, as variantes foram ou removidas ou imputados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No fim, apenas 123 variantes não eram SNPs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40150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Transition – mudanças entre pyrimidinas (C – T) ou purinas (A – G)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Transversion – mudança de pyrimidina para purina (C-A ou G –T)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7501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20 000 – 25 000 genes in a human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Para extrair os genes foi utilizado o BiomaRt para fazer query da Ensemble database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</a:t>
            </a:r>
            <a:r>
              <a:rPr lang="en-GB" dirty="0" err="1"/>
              <a:t>ssim</a:t>
            </a:r>
            <a:r>
              <a:rPr lang="en-GB" dirty="0"/>
              <a:t>, para </a:t>
            </a:r>
            <a:r>
              <a:rPr lang="en-GB" dirty="0" err="1"/>
              <a:t>cada</a:t>
            </a:r>
            <a:r>
              <a:rPr lang="en-GB" dirty="0"/>
              <a:t> variant </a:t>
            </a:r>
            <a:r>
              <a:rPr lang="en-GB" dirty="0" err="1"/>
              <a:t>ficamos</a:t>
            </a:r>
            <a:r>
              <a:rPr lang="en-GB" dirty="0"/>
              <a:t> com </a:t>
            </a:r>
            <a:r>
              <a:rPr lang="en-GB" dirty="0" err="1"/>
              <a:t>informação</a:t>
            </a:r>
            <a:r>
              <a:rPr lang="en-GB" dirty="0"/>
              <a:t> a que gene </a:t>
            </a:r>
            <a:r>
              <a:rPr lang="en-GB" dirty="0" err="1"/>
              <a:t>este</a:t>
            </a:r>
            <a:r>
              <a:rPr lang="en-GB" dirty="0"/>
              <a:t> pretence. </a:t>
            </a:r>
            <a:r>
              <a:rPr lang="en-GB" dirty="0" err="1"/>
              <a:t>Isto</a:t>
            </a:r>
            <a:r>
              <a:rPr lang="en-GB" dirty="0"/>
              <a:t>  </a:t>
            </a:r>
            <a:r>
              <a:rPr lang="en-GB" dirty="0" err="1"/>
              <a:t>permite</a:t>
            </a:r>
            <a:r>
              <a:rPr lang="en-GB" dirty="0"/>
              <a:t> observer </a:t>
            </a:r>
            <a:r>
              <a:rPr lang="en-GB" dirty="0" err="1"/>
              <a:t>regiões</a:t>
            </a:r>
            <a:r>
              <a:rPr lang="en-GB" dirty="0"/>
              <a:t>, </a:t>
            </a:r>
            <a:r>
              <a:rPr lang="en-GB" dirty="0" err="1"/>
              <a:t>envez</a:t>
            </a:r>
            <a:r>
              <a:rPr lang="en-GB" dirty="0"/>
              <a:t> de single SNPs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S</a:t>
            </a:r>
            <a:r>
              <a:rPr lang="en-GB" dirty="0"/>
              <a:t>NPs que </a:t>
            </a:r>
            <a:r>
              <a:rPr lang="en-GB" dirty="0" err="1"/>
              <a:t>ainda</a:t>
            </a:r>
            <a:r>
              <a:rPr lang="en-GB" dirty="0"/>
              <a:t> </a:t>
            </a:r>
            <a:r>
              <a:rPr lang="en-GB" dirty="0" err="1"/>
              <a:t>não</a:t>
            </a:r>
            <a:r>
              <a:rPr lang="en-GB" dirty="0"/>
              <a:t> </a:t>
            </a:r>
            <a:r>
              <a:rPr lang="en-GB" dirty="0" err="1"/>
              <a:t>exista</a:t>
            </a:r>
            <a:r>
              <a:rPr lang="en-GB" dirty="0"/>
              <a:t> </a:t>
            </a:r>
            <a:r>
              <a:rPr lang="en-GB" dirty="0" err="1"/>
              <a:t>informação</a:t>
            </a:r>
            <a:r>
              <a:rPr lang="en-GB" dirty="0"/>
              <a:t> do gene, </a:t>
            </a:r>
            <a:r>
              <a:rPr lang="en-GB" dirty="0" err="1"/>
              <a:t>foram</a:t>
            </a:r>
            <a:r>
              <a:rPr lang="en-GB" dirty="0"/>
              <a:t> </a:t>
            </a:r>
            <a:r>
              <a:rPr lang="en-GB" dirty="0" err="1"/>
              <a:t>contidos</a:t>
            </a:r>
            <a:r>
              <a:rPr lang="en-GB" dirty="0"/>
              <a:t> </a:t>
            </a:r>
            <a:r>
              <a:rPr lang="en-GB" dirty="0" err="1"/>
              <a:t>num</a:t>
            </a:r>
            <a:r>
              <a:rPr lang="en-GB" dirty="0"/>
              <a:t> </a:t>
            </a:r>
            <a:r>
              <a:rPr lang="en-GB" dirty="0" err="1"/>
              <a:t>grupo</a:t>
            </a:r>
            <a:r>
              <a:rPr lang="en-GB" dirty="0"/>
              <a:t> dado </a:t>
            </a:r>
            <a:r>
              <a:rPr lang="en-GB" dirty="0" err="1"/>
              <a:t>como</a:t>
            </a:r>
            <a:r>
              <a:rPr lang="en-GB" dirty="0"/>
              <a:t> </a:t>
            </a:r>
            <a:r>
              <a:rPr lang="en-GB" dirty="0" err="1"/>
              <a:t>sem</a:t>
            </a:r>
            <a:r>
              <a:rPr lang="en-GB" dirty="0"/>
              <a:t> gene.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Porquê? Com L</a:t>
            </a:r>
            <a:r>
              <a:rPr lang="en-GB" dirty="0"/>
              <a:t>D – </a:t>
            </a:r>
            <a:r>
              <a:rPr lang="en-GB" dirty="0" err="1"/>
              <a:t>associação</a:t>
            </a:r>
            <a:r>
              <a:rPr lang="en-GB" dirty="0"/>
              <a:t> de </a:t>
            </a:r>
            <a:r>
              <a:rPr lang="en-GB" dirty="0" err="1"/>
              <a:t>genotipos</a:t>
            </a:r>
            <a:r>
              <a:rPr lang="en-GB" dirty="0"/>
              <a:t> de SNPs </a:t>
            </a:r>
            <a:r>
              <a:rPr lang="en-GB" dirty="0" err="1"/>
              <a:t>não</a:t>
            </a:r>
            <a:r>
              <a:rPr lang="en-GB" dirty="0"/>
              <a:t> </a:t>
            </a:r>
            <a:r>
              <a:rPr lang="en-GB" dirty="0" err="1"/>
              <a:t>aleatórios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1038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De momento, cada SNP é considerado como uma característica do dataset, ou feature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93876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No entanto, como imensos genes foram seleccionados, é necessário realizar uma pre selecção dos métodos pretendidos.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O primeiro, foi através do chi quadrado. Normalidade testada com 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D'Agostino's K-squared.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The chi-squared test is used to determine whether there is a significant difference between the expected frequencies and the observed frequencies in one or more categories.</a:t>
            </a:r>
            <a:endParaRPr lang="pt-PT" sz="1100" b="0" i="0" u="none" strike="noStrike" cap="none" baseline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Explicar pval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F</a:t>
            </a:r>
            <a:r>
              <a:rPr lang="en-GB" dirty="0" err="1"/>
              <a:t>oram</a:t>
            </a:r>
            <a:r>
              <a:rPr lang="en-GB" dirty="0"/>
              <a:t> </a:t>
            </a:r>
            <a:r>
              <a:rPr lang="en-GB" dirty="0" err="1"/>
              <a:t>então</a:t>
            </a:r>
            <a:r>
              <a:rPr lang="en-GB" dirty="0"/>
              <a:t> </a:t>
            </a:r>
            <a:r>
              <a:rPr lang="en-GB" dirty="0" err="1"/>
              <a:t>seleccionados</a:t>
            </a:r>
            <a:r>
              <a:rPr lang="en-GB" dirty="0"/>
              <a:t> genes </a:t>
            </a:r>
            <a:r>
              <a:rPr lang="en-GB" dirty="0" err="1"/>
              <a:t>em</a:t>
            </a:r>
            <a:r>
              <a:rPr lang="en-GB" dirty="0"/>
              <a:t> que a media do p-value do chi </a:t>
            </a:r>
            <a:r>
              <a:rPr lang="en-GB" dirty="0" err="1"/>
              <a:t>quadrado</a:t>
            </a:r>
            <a:r>
              <a:rPr lang="en-GB" dirty="0"/>
              <a:t> fosse </a:t>
            </a:r>
            <a:r>
              <a:rPr lang="en-GB" dirty="0" err="1"/>
              <a:t>menor</a:t>
            </a:r>
            <a:r>
              <a:rPr lang="en-GB" dirty="0"/>
              <a:t> que 0.05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37159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Foram utilizados genes de risco já identificados em outros estudos também.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 vermelho estão os presentes no dataset, por ordem decrescente de Odd’s Ratio. 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OR is a metric indicative of association between a variable and an outcome of interest. The closer it is to 1, the more indicative it is that the exposure does not affect the odds of the outcome.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sz="1100" b="0" i="0" u="none" strike="noStrike" cap="none" baseline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b="0" i="0" u="none" strike="noStrike" cap="none" baseline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T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cs typeface="Arial"/>
                <a:sym typeface="Arial"/>
              </a:rPr>
              <a:t>otal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of 138 genes selected.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37219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Total of 552 features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97690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0978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61761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Test of 1000 Extra Randomized trees with 552 features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Inicio 18/138 = 13% genes de risco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6 / 25 = 24 % genes de risco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Falar de percentagens de genes de risco identificados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É com este ponto que os novos genes podem ser identificados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30293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51508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15483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41256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SVM: Gaussian Radial Basis Function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        	c = 0.75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	tol = 1e-03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	gamma = “auto”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Extra: 50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	gini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 least one sample per node, a minimum of four to split a node and twenty max nodes per tree.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2702060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Realizados com  5 fold cross validation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F1 score 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that combines both precision and recall to output an overall goodness-of-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classication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metric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05894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10317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Mencionar paper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18968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4728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80 to 90% of diabetes cases are T2D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T2D is caused by insulin resistence,  low production of insulin or high blood sugar levels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Normalmente, existem vários factores de risco associados com a T2D, falta de exercício, uma dieta de alimentos com altos teores de gordura e obesidade.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5790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No mundo, 80 a 90% dos casos de diabetes são de T2D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5 milhões de pessoas morreram por causa da T2D em 2015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1.3 trillion, correspondente a 1.3 biliões em português é o custo de tratar Diabetes no mundo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Estima-se que quase 10% da população terá diabetes em 2030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7619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No entanto, a T2D, para além dos factores ambientais mencionados, também é influenciada por factores genéticos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Throughout their lifetime, individuals with one parent who has T2D, have a 40% risk of developing T2D. This risk increases to 70%, if both of the parents have T2D [1, 13].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 far, for T2D, more than 80 robust markers were found, even though they only account for 20% of the heritability for this disease, 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seja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ainda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não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 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conseguiram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identificar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todos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factores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risco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no </a:t>
            </a:r>
            <a:r>
              <a:rPr lang="en-GB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genoma</a:t>
            </a: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Last - É assim sabido que a T2D é influenciada por factores genéticos. No entanto, como podem ser esses estudados?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0159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Cada pessoa que se encontra nesta sala partilha 99.9% do código genética com a pessoa sentada ao seu lado.  Os conteúdos do DNA que codificam grande parte das diferenças são chamados de variants.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 variant mais comumente estuda neste tipo de análises são os SNPs. São variações de apenas uma base.  Existem cerca de 10 milhões no ser humano. Explicar cada imagem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Imagem 3. Os seres humanos são seres diploids, logo os seus cromosomas encontram-se aos pares. Assim, se numa posição o allelo for o mesmo diz-se homozigotico, e heterozigotico se tiver ambos. Explicar alelo de referencia e alternativo</a:t>
            </a:r>
          </a:p>
        </p:txBody>
      </p:sp>
    </p:spTree>
    <p:extLst>
      <p:ext uri="{BB962C8B-B14F-4D97-AF65-F5344CB8AC3E}">
        <p14:creationId xmlns:p14="http://schemas.microsoft.com/office/powerpoint/2010/main" val="348063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Prepare a complete dataset, with the most possible correct and corresponding variants for cases and controls, that enables an accessible investigation of said variants and makes possible the application of machine learning. 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Develop a pipeline of feature engineering that can be replicated for any dataset of SNPs, without losing their biological context. 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Discover novel possible markers and verify the presence and impact of already known genes that increase T2D's susceptibility.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4. Through the use of Machine Learning models, implement a T2D risk predictor. </a:t>
            </a:r>
          </a:p>
          <a:p>
            <a:pPr marL="228600" lvl="0" indent="-22860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GB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Build a model that can be further validated in future work when more data is available.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19394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1415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FFB600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5283650" y="205975"/>
            <a:ext cx="3148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1188150" y="1194900"/>
            <a:ext cx="21957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2455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body" idx="1"/>
          </p:nvPr>
        </p:nvSpPr>
        <p:spPr>
          <a:xfrm>
            <a:off x="4572000" y="4101500"/>
            <a:ext cx="45720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200"/>
              <a:buNone/>
              <a:defRPr sz="1200"/>
            </a:lvl1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1188150" y="1194900"/>
            <a:ext cx="21957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01803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type="blank">
  <p:cSld name="Blank dark">
    <p:bg>
      <p:bgPr>
        <a:solidFill>
          <a:srgbClr val="1D1D1B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1188450" y="1194900"/>
            <a:ext cx="6767100" cy="27537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1188150" y="3948600"/>
            <a:ext cx="6767100" cy="11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5113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light">
  <p:cSld name="Blank light">
    <p:bg>
      <p:bgPr>
        <a:solidFill>
          <a:srgbClr val="FFFFFF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1188450" y="1194900"/>
            <a:ext cx="6767100" cy="2753700"/>
          </a:xfrm>
          <a:prstGeom prst="rect">
            <a:avLst/>
          </a:prstGeom>
          <a:noFill/>
          <a:ln w="9525" cap="flat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1188450" y="3948600"/>
            <a:ext cx="6767100" cy="11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1D1D1B"/>
                </a:solidFill>
              </a:defRPr>
            </a:lvl1pPr>
            <a:lvl2pPr lvl="1" rtl="0">
              <a:buNone/>
              <a:defRPr>
                <a:solidFill>
                  <a:srgbClr val="1D1D1B"/>
                </a:solidFill>
              </a:defRPr>
            </a:lvl2pPr>
            <a:lvl3pPr lvl="2" rtl="0">
              <a:buNone/>
              <a:defRPr>
                <a:solidFill>
                  <a:srgbClr val="1D1D1B"/>
                </a:solidFill>
              </a:defRPr>
            </a:lvl3pPr>
            <a:lvl4pPr lvl="3" rtl="0">
              <a:buNone/>
              <a:defRPr>
                <a:solidFill>
                  <a:srgbClr val="1D1D1B"/>
                </a:solidFill>
              </a:defRPr>
            </a:lvl4pPr>
            <a:lvl5pPr lvl="4" rtl="0">
              <a:buNone/>
              <a:defRPr>
                <a:solidFill>
                  <a:srgbClr val="1D1D1B"/>
                </a:solidFill>
              </a:defRPr>
            </a:lvl5pPr>
            <a:lvl6pPr lvl="5" rtl="0">
              <a:buNone/>
              <a:defRPr>
                <a:solidFill>
                  <a:srgbClr val="1D1D1B"/>
                </a:solidFill>
              </a:defRPr>
            </a:lvl6pPr>
            <a:lvl7pPr lvl="6" rtl="0">
              <a:buNone/>
              <a:defRPr>
                <a:solidFill>
                  <a:srgbClr val="1D1D1B"/>
                </a:solidFill>
              </a:defRPr>
            </a:lvl7pPr>
            <a:lvl8pPr lvl="7" rtl="0">
              <a:buNone/>
              <a:defRPr>
                <a:solidFill>
                  <a:srgbClr val="1D1D1B"/>
                </a:solidFill>
              </a:defRPr>
            </a:lvl8pPr>
            <a:lvl9pPr lvl="8" rtl="0">
              <a:buNone/>
              <a:defRPr>
                <a:solidFill>
                  <a:srgbClr val="1D1D1B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1079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B600"/>
                </a:solidFill>
              </a:defRPr>
            </a:lvl1pPr>
            <a:lvl2pPr lvl="1">
              <a:buNone/>
              <a:defRPr>
                <a:solidFill>
                  <a:srgbClr val="FFB600"/>
                </a:solidFill>
              </a:defRPr>
            </a:lvl2pPr>
            <a:lvl3pPr lvl="2">
              <a:buNone/>
              <a:defRPr>
                <a:solidFill>
                  <a:srgbClr val="FFB600"/>
                </a:solidFill>
              </a:defRPr>
            </a:lvl3pPr>
            <a:lvl4pPr lvl="3">
              <a:buNone/>
              <a:defRPr>
                <a:solidFill>
                  <a:srgbClr val="FFB600"/>
                </a:solidFill>
              </a:defRPr>
            </a:lvl4pPr>
            <a:lvl5pPr lvl="4">
              <a:buNone/>
              <a:defRPr>
                <a:solidFill>
                  <a:srgbClr val="FFB600"/>
                </a:solidFill>
              </a:defRPr>
            </a:lvl5pPr>
            <a:lvl6pPr lvl="5">
              <a:buNone/>
              <a:defRPr>
                <a:solidFill>
                  <a:srgbClr val="FFB600"/>
                </a:solidFill>
              </a:defRPr>
            </a:lvl6pPr>
            <a:lvl7pPr lvl="6">
              <a:buNone/>
              <a:defRPr>
                <a:solidFill>
                  <a:srgbClr val="FFB600"/>
                </a:solidFill>
              </a:defRPr>
            </a:lvl7pPr>
            <a:lvl8pPr lvl="7">
              <a:buNone/>
              <a:defRPr>
                <a:solidFill>
                  <a:srgbClr val="FFB600"/>
                </a:solidFill>
              </a:defRPr>
            </a:lvl8pPr>
            <a:lvl9pPr lvl="8">
              <a:buNone/>
              <a:defRPr>
                <a:solidFill>
                  <a:srgbClr val="FFB600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ed">
  <p:cSld name="BLANK_1">
    <p:bg>
      <p:bgPr>
        <a:solidFill>
          <a:srgbClr val="FFB600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1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1D1D1B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373200" y="1373150"/>
            <a:ext cx="2397300" cy="2397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457500" y="1457250"/>
            <a:ext cx="2229000" cy="22290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01712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1D1D1B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373200" y="1373150"/>
            <a:ext cx="2397300" cy="2397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457500" y="1457250"/>
            <a:ext cx="2229000" cy="22290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8971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rgbClr val="1D1D1B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925200" y="925200"/>
            <a:ext cx="7293300" cy="3293100"/>
          </a:xfrm>
          <a:prstGeom prst="rect">
            <a:avLst/>
          </a:prstGeom>
          <a:solidFill>
            <a:srgbClr val="00010A">
              <a:alpha val="40770"/>
            </a:srgbClr>
          </a:solidFill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453950" y="2763850"/>
            <a:ext cx="2236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9858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1188450" y="1194900"/>
            <a:ext cx="6767100" cy="2753700"/>
          </a:xfrm>
          <a:prstGeom prst="rect">
            <a:avLst/>
          </a:prstGeom>
          <a:noFill/>
          <a:ln w="9525" cap="flat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1188150" y="3948600"/>
            <a:ext cx="6767100" cy="11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1D1D1B"/>
                </a:solidFill>
              </a:defRPr>
            </a:lvl1pPr>
            <a:lvl2pPr lvl="1" rtl="0">
              <a:buNone/>
              <a:defRPr>
                <a:solidFill>
                  <a:srgbClr val="1D1D1B"/>
                </a:solidFill>
              </a:defRPr>
            </a:lvl2pPr>
            <a:lvl3pPr lvl="2" rtl="0">
              <a:buNone/>
              <a:defRPr>
                <a:solidFill>
                  <a:srgbClr val="1D1D1B"/>
                </a:solidFill>
              </a:defRPr>
            </a:lvl3pPr>
            <a:lvl4pPr lvl="3" rtl="0">
              <a:buNone/>
              <a:defRPr>
                <a:solidFill>
                  <a:srgbClr val="1D1D1B"/>
                </a:solidFill>
              </a:defRPr>
            </a:lvl4pPr>
            <a:lvl5pPr lvl="4" rtl="0">
              <a:buNone/>
              <a:defRPr>
                <a:solidFill>
                  <a:srgbClr val="1D1D1B"/>
                </a:solidFill>
              </a:defRPr>
            </a:lvl5pPr>
            <a:lvl6pPr lvl="5" rtl="0">
              <a:buNone/>
              <a:defRPr>
                <a:solidFill>
                  <a:srgbClr val="1D1D1B"/>
                </a:solidFill>
              </a:defRPr>
            </a:lvl6pPr>
            <a:lvl7pPr lvl="6" rtl="0">
              <a:buNone/>
              <a:defRPr>
                <a:solidFill>
                  <a:srgbClr val="1D1D1B"/>
                </a:solidFill>
              </a:defRPr>
            </a:lvl7pPr>
            <a:lvl8pPr lvl="7" rtl="0">
              <a:buNone/>
              <a:defRPr>
                <a:solidFill>
                  <a:srgbClr val="1D1D1B"/>
                </a:solidFill>
              </a:defRPr>
            </a:lvl8pPr>
            <a:lvl9pPr lvl="8" rtl="0">
              <a:buNone/>
              <a:defRPr>
                <a:solidFill>
                  <a:srgbClr val="1D1D1B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779975" y="2161800"/>
            <a:ext cx="55839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algn="ctr" rtl="0">
              <a:spcBef>
                <a:spcPts val="60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3593400" y="212050"/>
            <a:ext cx="1957200" cy="9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1D1D1B"/>
                </a:solidFill>
                <a:latin typeface="Vidaloka"/>
                <a:ea typeface="Vidaloka"/>
                <a:cs typeface="Vidaloka"/>
                <a:sym typeface="Vidaloka"/>
              </a:rPr>
              <a:t>“</a:t>
            </a:r>
            <a:endParaRPr sz="7200">
              <a:solidFill>
                <a:srgbClr val="1D1D1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78653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283650" y="205975"/>
            <a:ext cx="3148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001600" y="1425025"/>
            <a:ext cx="3712800" cy="3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60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115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88150" y="1194900"/>
            <a:ext cx="2195700" cy="27537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buNone/>
              <a:defRPr>
                <a:latin typeface="Vidaloka"/>
                <a:ea typeface="Vidaloka"/>
                <a:cs typeface="Vidaloka"/>
                <a:sym typeface="Vidaloka"/>
              </a:defRPr>
            </a:lvl2pPr>
            <a:lvl3pPr lvl="2">
              <a:buNone/>
              <a:defRPr>
                <a:latin typeface="Vidaloka"/>
                <a:ea typeface="Vidaloka"/>
                <a:cs typeface="Vidaloka"/>
                <a:sym typeface="Vidaloka"/>
              </a:defRPr>
            </a:lvl3pPr>
            <a:lvl4pPr lvl="3">
              <a:buNone/>
              <a:defRPr>
                <a:latin typeface="Vidaloka"/>
                <a:ea typeface="Vidaloka"/>
                <a:cs typeface="Vidaloka"/>
                <a:sym typeface="Vidaloka"/>
              </a:defRPr>
            </a:lvl4pPr>
            <a:lvl5pPr lvl="4">
              <a:buNone/>
              <a:defRPr>
                <a:latin typeface="Vidaloka"/>
                <a:ea typeface="Vidaloka"/>
                <a:cs typeface="Vidaloka"/>
                <a:sym typeface="Vidaloka"/>
              </a:defRPr>
            </a:lvl5pPr>
            <a:lvl6pPr lvl="5">
              <a:buNone/>
              <a:defRPr>
                <a:latin typeface="Vidaloka"/>
                <a:ea typeface="Vidaloka"/>
                <a:cs typeface="Vidaloka"/>
                <a:sym typeface="Vidaloka"/>
              </a:defRPr>
            </a:lvl6pPr>
            <a:lvl7pPr lvl="6">
              <a:buNone/>
              <a:defRPr>
                <a:latin typeface="Vidaloka"/>
                <a:ea typeface="Vidaloka"/>
                <a:cs typeface="Vidaloka"/>
                <a:sym typeface="Vidaloka"/>
              </a:defRPr>
            </a:lvl7pPr>
            <a:lvl8pPr lvl="7">
              <a:buNone/>
              <a:defRPr>
                <a:latin typeface="Vidaloka"/>
                <a:ea typeface="Vidaloka"/>
                <a:cs typeface="Vidaloka"/>
                <a:sym typeface="Vidaloka"/>
              </a:defRPr>
            </a:lvl8pPr>
            <a:lvl9pPr lvl="8">
              <a:buNone/>
              <a:defRPr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3855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5283650" y="205975"/>
            <a:ext cx="3148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1"/>
          </p:nvPr>
        </p:nvSpPr>
        <p:spPr>
          <a:xfrm>
            <a:off x="4980050" y="1349425"/>
            <a:ext cx="1799100" cy="260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600"/>
              </a:spcBef>
              <a:spcAft>
                <a:spcPts val="0"/>
              </a:spcAft>
              <a:buSzPts val="1200"/>
              <a:buChar char="▫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2"/>
          </p:nvPr>
        </p:nvSpPr>
        <p:spPr>
          <a:xfrm>
            <a:off x="6887597" y="1349425"/>
            <a:ext cx="1799100" cy="260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600"/>
              </a:spcBef>
              <a:spcAft>
                <a:spcPts val="0"/>
              </a:spcAft>
              <a:buSzPts val="1200"/>
              <a:buChar char="▫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1188150" y="1194900"/>
            <a:ext cx="21957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53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7" r:id="rId3"/>
    <p:sldLayoutId id="2147483669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283650" y="205975"/>
            <a:ext cx="3148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001600" y="1425025"/>
            <a:ext cx="3712800" cy="3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88150" y="1194900"/>
            <a:ext cx="2195700" cy="27537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6572356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microsoft.com/office/2007/relationships/hdphoto" Target="../media/hdphoto2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051BB8-DA2F-4FFF-BBD5-955006BE43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  <a14:imgEffect>
                      <a14:brightnessContrast bright="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16689"/>
            <a:ext cx="9144000" cy="6096000"/>
          </a:xfrm>
          <a:prstGeom prst="rect">
            <a:avLst/>
          </a:prstGeom>
          <a:solidFill>
            <a:schemeClr val="bg1"/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  <a:reflection endPos="65000" dist="50800" dir="5400000" sy="-100000" algn="bl" rotWithShape="0"/>
          </a:effectLst>
        </p:spPr>
      </p:pic>
      <p:sp>
        <p:nvSpPr>
          <p:cNvPr id="49" name="Google Shape;49;p11"/>
          <p:cNvSpPr txBox="1">
            <a:spLocks noGrp="1"/>
          </p:cNvSpPr>
          <p:nvPr>
            <p:ph type="ctrTitle"/>
          </p:nvPr>
        </p:nvSpPr>
        <p:spPr>
          <a:xfrm>
            <a:off x="496247" y="514497"/>
            <a:ext cx="5550154" cy="11087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C</a:t>
            </a:r>
            <a:r>
              <a:rPr lang="en-GB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omputational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 Discovery of Genetic Markers for Type 2 Diabetes</a:t>
            </a:r>
            <a:endParaRPr sz="2400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CA376A-DF78-4ECE-93AE-B6BA4D59FFB9}"/>
              </a:ext>
            </a:extLst>
          </p:cNvPr>
          <p:cNvSpPr/>
          <p:nvPr/>
        </p:nvSpPr>
        <p:spPr>
          <a:xfrm>
            <a:off x="405726" y="418215"/>
            <a:ext cx="5739894" cy="18784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Google Shape;49;p11">
            <a:extLst>
              <a:ext uri="{FF2B5EF4-FFF2-40B4-BE49-F238E27FC236}">
                <a16:creationId xmlns:a16="http://schemas.microsoft.com/office/drawing/2014/main" id="{565B20F0-D63C-4F1A-9238-C2CA3AE955FF}"/>
              </a:ext>
            </a:extLst>
          </p:cNvPr>
          <p:cNvSpPr txBox="1">
            <a:spLocks/>
          </p:cNvSpPr>
          <p:nvPr/>
        </p:nvSpPr>
        <p:spPr>
          <a:xfrm>
            <a:off x="496247" y="1534315"/>
            <a:ext cx="5550154" cy="67017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João Miguel Roque Almeida</a:t>
            </a:r>
          </a:p>
          <a:p>
            <a:pPr algn="l"/>
            <a:r>
              <a:rPr lang="pt-PT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2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013132242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ED1B90-1B37-4457-82A6-949BE4D56A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2608" y="4169766"/>
            <a:ext cx="2452578" cy="83387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C</a:t>
            </a:r>
            <a:r>
              <a:rPr lang="en-GB" sz="3200" dirty="0" err="1"/>
              <a:t>ases</a:t>
            </a:r>
            <a:r>
              <a:rPr lang="en-GB" sz="3200" dirty="0"/>
              <a:t> Dataset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71 samples of Portuguese patients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267 475 variants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Exome data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400 MB</a:t>
            </a:r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49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Controls </a:t>
            </a:r>
            <a:r>
              <a:rPr lang="en-GB" sz="3200" dirty="0"/>
              <a:t>Dataset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1000 Genomes Project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2504 samples of 26 populations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107 samples of Iberian populations in Spain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healthy</a:t>
            </a:r>
          </a:p>
          <a:p>
            <a:pPr lvl="0">
              <a:spcBef>
                <a:spcPts val="0"/>
              </a:spcBef>
            </a:pPr>
            <a:r>
              <a:rPr lang="en-GB" dirty="0"/>
              <a:t>81 271 745 variants</a:t>
            </a:r>
            <a:endParaRPr lang="pt-PT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500 GB</a:t>
            </a:r>
            <a:endParaRPr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13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Data Construction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893943" y="1680005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Both sets were combined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Variants with more than 10% missing </a:t>
            </a:r>
          </a:p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dirty="0"/>
              <a:t>     genotypes were</a:t>
            </a:r>
            <a:r>
              <a:rPr lang="pt-PT" dirty="0"/>
              <a:t> </a:t>
            </a:r>
            <a:r>
              <a:rPr lang="en-GB" dirty="0"/>
              <a:t>removed</a:t>
            </a:r>
          </a:p>
          <a:p>
            <a:pPr>
              <a:spcBef>
                <a:spcPts val="0"/>
              </a:spcBef>
            </a:pPr>
            <a:r>
              <a:rPr lang="pt-PT" dirty="0"/>
              <a:t>T</a:t>
            </a:r>
            <a:r>
              <a:rPr lang="en-GB" dirty="0"/>
              <a:t>he rest were imputed</a:t>
            </a:r>
          </a:p>
          <a:p>
            <a:pPr>
              <a:spcBef>
                <a:spcPts val="0"/>
              </a:spcBef>
            </a:pP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421E6D-3AC2-4C27-A669-EA255E8856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000" y="3215446"/>
            <a:ext cx="4728520" cy="12679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26EF19-A73E-48FD-B414-FB135013DD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6947" y="1885951"/>
            <a:ext cx="1983110" cy="25835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C74999-353A-451C-A426-66B162232DEE}"/>
              </a:ext>
            </a:extLst>
          </p:cNvPr>
          <p:cNvSpPr txBox="1"/>
          <p:nvPr/>
        </p:nvSpPr>
        <p:spPr>
          <a:xfrm>
            <a:off x="5782405" y="1885951"/>
            <a:ext cx="366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2.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D4759D-D18C-4D6A-AB3A-A657427FD085}"/>
              </a:ext>
            </a:extLst>
          </p:cNvPr>
          <p:cNvSpPr txBox="1"/>
          <p:nvPr/>
        </p:nvSpPr>
        <p:spPr>
          <a:xfrm>
            <a:off x="513851" y="3215446"/>
            <a:ext cx="366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1.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419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Quality Control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Hap.py</a:t>
            </a:r>
          </a:p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Genotypes frequencies</a:t>
            </a: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DEB8D8-9619-4679-93F8-8FBD960B90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0981" y="1684247"/>
            <a:ext cx="3476370" cy="1123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BAE25B-FFFB-44F5-A090-8CBD75F809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000" y="3144906"/>
            <a:ext cx="7545860" cy="12837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02A75E-9CC8-43C6-AB58-3D75FA266DE7}"/>
              </a:ext>
            </a:extLst>
          </p:cNvPr>
          <p:cNvSpPr txBox="1"/>
          <p:nvPr/>
        </p:nvSpPr>
        <p:spPr>
          <a:xfrm>
            <a:off x="493108" y="3144906"/>
            <a:ext cx="366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1.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8AD9CD-3B4E-4756-AC49-FC14477AD344}"/>
              </a:ext>
            </a:extLst>
          </p:cNvPr>
          <p:cNvSpPr txBox="1"/>
          <p:nvPr/>
        </p:nvSpPr>
        <p:spPr>
          <a:xfrm>
            <a:off x="4644280" y="1666362"/>
            <a:ext cx="366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2.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979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From SNPs to Genes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479326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R package called BiomaRt</a:t>
            </a:r>
          </a:p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Interest in regions instead of single variants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A963B6-C302-4BB2-BB69-86135DB135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4440" y="2410341"/>
            <a:ext cx="5195120" cy="226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732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71C862-E264-4CD5-AACD-7E2EEC2A4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16689"/>
            <a:ext cx="9144000" cy="6096000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  <p:sp>
        <p:nvSpPr>
          <p:cNvPr id="88" name="Google Shape;88;p15"/>
          <p:cNvSpPr txBox="1">
            <a:spLocks noGrp="1"/>
          </p:cNvSpPr>
          <p:nvPr>
            <p:ph type="ctrTitle"/>
          </p:nvPr>
        </p:nvSpPr>
        <p:spPr>
          <a:xfrm>
            <a:off x="685800" y="2966794"/>
            <a:ext cx="5452730" cy="919347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Feature Engineering</a:t>
            </a:r>
            <a:endParaRPr sz="4000" dirty="0"/>
          </a:p>
        </p:txBody>
      </p:sp>
      <p:sp>
        <p:nvSpPr>
          <p:cNvPr id="89" name="Google Shape;89;p15"/>
          <p:cNvSpPr txBox="1">
            <a:spLocks noGrp="1"/>
          </p:cNvSpPr>
          <p:nvPr>
            <p:ph type="subTitle" idx="1"/>
          </p:nvPr>
        </p:nvSpPr>
        <p:spPr>
          <a:xfrm>
            <a:off x="685800" y="3830653"/>
            <a:ext cx="5452730" cy="471989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tx1"/>
                </a:solidFill>
              </a:rPr>
              <a:t>Pipeline Development and Marker Discovery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7811325" y="276446"/>
            <a:ext cx="960900" cy="11140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3</a:t>
            </a:r>
            <a:endParaRPr sz="80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CAAB04-94B8-41E8-B3E7-6FCA7C4D6AA3}"/>
              </a:ext>
            </a:extLst>
          </p:cNvPr>
          <p:cNvSpPr/>
          <p:nvPr/>
        </p:nvSpPr>
        <p:spPr>
          <a:xfrm>
            <a:off x="588337" y="2877878"/>
            <a:ext cx="5656520" cy="15169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18E0E3-F259-4038-AD4B-22A3BCFD973E}"/>
              </a:ext>
            </a:extLst>
          </p:cNvPr>
          <p:cNvSpPr/>
          <p:nvPr/>
        </p:nvSpPr>
        <p:spPr>
          <a:xfrm>
            <a:off x="7719237" y="205563"/>
            <a:ext cx="1148316" cy="126881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6376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Genes Pre-Selection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599402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Test Normality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i="1" dirty="0"/>
              <a:t>Pearson’s </a:t>
            </a:r>
            <a:r>
              <a:rPr lang="el-GR" dirty="0"/>
              <a:t>χ</a:t>
            </a:r>
            <a:r>
              <a:rPr lang="pt-PT" baseline="30000" dirty="0"/>
              <a:t>2</a:t>
            </a:r>
            <a:endParaRPr i="1" baseline="300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31B4A0-90FD-4B52-AAC4-D31F45D5E3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4840" y="1337895"/>
            <a:ext cx="4366054" cy="3384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24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670088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Genes Pre-Selection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388700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Known risk genes</a:t>
            </a: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F9550F-146B-44AD-9328-FCAF25B47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7516" y="2023678"/>
            <a:ext cx="6308968" cy="270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1844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Feature Extraction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847013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rtl="0"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pt-PT" dirty="0"/>
              <a:t>Performing Dimensionality Reduction for each gene:</a:t>
            </a:r>
          </a:p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Linear Discriminant Analysis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Principal Component Analysis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pt-PT" dirty="0"/>
          </a:p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PT" dirty="0"/>
              <a:t>The mean and variance for each sample was also extracted.</a:t>
            </a: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085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30238" y="612427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Feature Selection</a:t>
            </a:r>
            <a:endParaRPr sz="32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2B8F77-D29D-45E1-AF7C-971943E49B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0161" y="1386083"/>
            <a:ext cx="5773450" cy="3287962"/>
          </a:xfrm>
          <a:prstGeom prst="rect">
            <a:avLst/>
          </a:prstGeom>
        </p:spPr>
      </p:pic>
      <p:sp>
        <p:nvSpPr>
          <p:cNvPr id="12" name="Google Shape;102;p17">
            <a:extLst>
              <a:ext uri="{FF2B5EF4-FFF2-40B4-BE49-F238E27FC236}">
                <a16:creationId xmlns:a16="http://schemas.microsoft.com/office/drawing/2014/main" id="{A26AFD9B-9C82-4C57-894F-17793FEA1E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30238" y="1575165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Decision Trees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8149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71C862-E264-4CD5-AACD-7E2EEC2A4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16689"/>
            <a:ext cx="9144000" cy="6096000"/>
          </a:xfrm>
          <a:prstGeom prst="rect">
            <a:avLst/>
          </a:prstGeom>
        </p:spPr>
      </p:pic>
      <p:sp>
        <p:nvSpPr>
          <p:cNvPr id="88" name="Google Shape;88;p15"/>
          <p:cNvSpPr txBox="1">
            <a:spLocks noGrp="1"/>
          </p:cNvSpPr>
          <p:nvPr>
            <p:ph type="ctrTitle"/>
          </p:nvPr>
        </p:nvSpPr>
        <p:spPr>
          <a:xfrm>
            <a:off x="1835511" y="542347"/>
            <a:ext cx="3119261" cy="581264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Contextualization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CAAB04-94B8-41E8-B3E7-6FCA7C4D6AA3}"/>
              </a:ext>
            </a:extLst>
          </p:cNvPr>
          <p:cNvSpPr/>
          <p:nvPr/>
        </p:nvSpPr>
        <p:spPr>
          <a:xfrm>
            <a:off x="1777221" y="485648"/>
            <a:ext cx="3235840" cy="6946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Google Shape;88;p15">
            <a:extLst>
              <a:ext uri="{FF2B5EF4-FFF2-40B4-BE49-F238E27FC236}">
                <a16:creationId xmlns:a16="http://schemas.microsoft.com/office/drawing/2014/main" id="{71842606-BFC5-4F97-8237-CCC5A2A023B6}"/>
              </a:ext>
            </a:extLst>
          </p:cNvPr>
          <p:cNvSpPr txBox="1">
            <a:spLocks/>
          </p:cNvSpPr>
          <p:nvPr/>
        </p:nvSpPr>
        <p:spPr>
          <a:xfrm>
            <a:off x="1835511" y="1630444"/>
            <a:ext cx="3119261" cy="581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PT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Data Preparation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1BC866-B27B-40A8-B71B-3E3963ACE236}"/>
              </a:ext>
            </a:extLst>
          </p:cNvPr>
          <p:cNvSpPr/>
          <p:nvPr/>
        </p:nvSpPr>
        <p:spPr>
          <a:xfrm>
            <a:off x="1777221" y="1573745"/>
            <a:ext cx="3235840" cy="6946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Google Shape;88;p15">
            <a:extLst>
              <a:ext uri="{FF2B5EF4-FFF2-40B4-BE49-F238E27FC236}">
                <a16:creationId xmlns:a16="http://schemas.microsoft.com/office/drawing/2014/main" id="{6312640E-1804-4FB2-9538-5643312E328D}"/>
              </a:ext>
            </a:extLst>
          </p:cNvPr>
          <p:cNvSpPr txBox="1">
            <a:spLocks/>
          </p:cNvSpPr>
          <p:nvPr/>
        </p:nvSpPr>
        <p:spPr>
          <a:xfrm>
            <a:off x="1835511" y="2699332"/>
            <a:ext cx="3119261" cy="581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PT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Feature Engineering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101C0F-614B-462C-8952-093E892A90A0}"/>
              </a:ext>
            </a:extLst>
          </p:cNvPr>
          <p:cNvSpPr/>
          <p:nvPr/>
        </p:nvSpPr>
        <p:spPr>
          <a:xfrm>
            <a:off x="1777221" y="2642633"/>
            <a:ext cx="3235840" cy="6946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Google Shape;88;p15">
            <a:extLst>
              <a:ext uri="{FF2B5EF4-FFF2-40B4-BE49-F238E27FC236}">
                <a16:creationId xmlns:a16="http://schemas.microsoft.com/office/drawing/2014/main" id="{D3D279EC-937A-4114-824C-B01AC24E3EBC}"/>
              </a:ext>
            </a:extLst>
          </p:cNvPr>
          <p:cNvSpPr txBox="1">
            <a:spLocks/>
          </p:cNvSpPr>
          <p:nvPr/>
        </p:nvSpPr>
        <p:spPr>
          <a:xfrm>
            <a:off x="1835511" y="3810549"/>
            <a:ext cx="3119261" cy="581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PT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Classification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86A3D74-1BD4-4CAE-9C20-FDEAF9448C09}"/>
              </a:ext>
            </a:extLst>
          </p:cNvPr>
          <p:cNvSpPr/>
          <p:nvPr/>
        </p:nvSpPr>
        <p:spPr>
          <a:xfrm>
            <a:off x="1777221" y="3753850"/>
            <a:ext cx="3235840" cy="6946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Google Shape;88;p15">
            <a:extLst>
              <a:ext uri="{FF2B5EF4-FFF2-40B4-BE49-F238E27FC236}">
                <a16:creationId xmlns:a16="http://schemas.microsoft.com/office/drawing/2014/main" id="{9B5360FA-4C95-44D8-93B0-4234CB37BA28}"/>
              </a:ext>
            </a:extLst>
          </p:cNvPr>
          <p:cNvSpPr txBox="1">
            <a:spLocks/>
          </p:cNvSpPr>
          <p:nvPr/>
        </p:nvSpPr>
        <p:spPr>
          <a:xfrm>
            <a:off x="952633" y="545513"/>
            <a:ext cx="549725" cy="581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PT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09AF97-5EF3-40DB-BD5F-91C7388BBEF1}"/>
              </a:ext>
            </a:extLst>
          </p:cNvPr>
          <p:cNvSpPr/>
          <p:nvPr/>
        </p:nvSpPr>
        <p:spPr>
          <a:xfrm>
            <a:off x="894341" y="488814"/>
            <a:ext cx="679277" cy="6946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Google Shape;88;p15">
            <a:extLst>
              <a:ext uri="{FF2B5EF4-FFF2-40B4-BE49-F238E27FC236}">
                <a16:creationId xmlns:a16="http://schemas.microsoft.com/office/drawing/2014/main" id="{0810C6CA-8808-49DD-8BEF-57DA61983D72}"/>
              </a:ext>
            </a:extLst>
          </p:cNvPr>
          <p:cNvSpPr txBox="1">
            <a:spLocks/>
          </p:cNvSpPr>
          <p:nvPr/>
        </p:nvSpPr>
        <p:spPr>
          <a:xfrm>
            <a:off x="952633" y="1630444"/>
            <a:ext cx="549725" cy="581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PT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018822A-7AF7-4F10-91E6-484F84D13628}"/>
              </a:ext>
            </a:extLst>
          </p:cNvPr>
          <p:cNvSpPr/>
          <p:nvPr/>
        </p:nvSpPr>
        <p:spPr>
          <a:xfrm>
            <a:off x="894341" y="1573745"/>
            <a:ext cx="679277" cy="6946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Google Shape;88;p15">
            <a:extLst>
              <a:ext uri="{FF2B5EF4-FFF2-40B4-BE49-F238E27FC236}">
                <a16:creationId xmlns:a16="http://schemas.microsoft.com/office/drawing/2014/main" id="{077FA75A-2802-437B-8A89-CEA88943621D}"/>
              </a:ext>
            </a:extLst>
          </p:cNvPr>
          <p:cNvSpPr txBox="1">
            <a:spLocks/>
          </p:cNvSpPr>
          <p:nvPr/>
        </p:nvSpPr>
        <p:spPr>
          <a:xfrm>
            <a:off x="952633" y="2699332"/>
            <a:ext cx="549725" cy="581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PT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89E48A8-DA5E-4EB5-AC26-D2309F08376B}"/>
              </a:ext>
            </a:extLst>
          </p:cNvPr>
          <p:cNvSpPr/>
          <p:nvPr/>
        </p:nvSpPr>
        <p:spPr>
          <a:xfrm>
            <a:off x="894341" y="2642633"/>
            <a:ext cx="679277" cy="6946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Google Shape;88;p15">
            <a:extLst>
              <a:ext uri="{FF2B5EF4-FFF2-40B4-BE49-F238E27FC236}">
                <a16:creationId xmlns:a16="http://schemas.microsoft.com/office/drawing/2014/main" id="{9B60D9A2-FF3D-4DB7-94AE-4E7A1461F2BF}"/>
              </a:ext>
            </a:extLst>
          </p:cNvPr>
          <p:cNvSpPr txBox="1">
            <a:spLocks/>
          </p:cNvSpPr>
          <p:nvPr/>
        </p:nvSpPr>
        <p:spPr>
          <a:xfrm>
            <a:off x="952633" y="3810549"/>
            <a:ext cx="549725" cy="581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PT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4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6A43321-68C0-4633-AE5B-98CC3C87C0E5}"/>
              </a:ext>
            </a:extLst>
          </p:cNvPr>
          <p:cNvSpPr/>
          <p:nvPr/>
        </p:nvSpPr>
        <p:spPr>
          <a:xfrm>
            <a:off x="894341" y="3753850"/>
            <a:ext cx="679277" cy="6946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9655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1999" y="612427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Feature Selection</a:t>
            </a:r>
            <a:endParaRPr sz="32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54D3BE-4FC0-4DCE-A1A0-D5E017BF09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3472" y="1247513"/>
            <a:ext cx="5343155" cy="350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358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Pipeline Overview</a:t>
            </a:r>
            <a:endParaRPr sz="32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C52E31-6586-4D8A-9EFB-2D42953E2F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600" y="1375609"/>
            <a:ext cx="8064800" cy="334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193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71C862-E264-4CD5-AACD-7E2EEC2A4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16689"/>
            <a:ext cx="9144000" cy="6096000"/>
          </a:xfrm>
          <a:prstGeom prst="rect">
            <a:avLst/>
          </a:prstGeom>
        </p:spPr>
      </p:pic>
      <p:sp>
        <p:nvSpPr>
          <p:cNvPr id="88" name="Google Shape;88;p15"/>
          <p:cNvSpPr txBox="1">
            <a:spLocks noGrp="1"/>
          </p:cNvSpPr>
          <p:nvPr>
            <p:ph type="ctrTitle"/>
          </p:nvPr>
        </p:nvSpPr>
        <p:spPr>
          <a:xfrm>
            <a:off x="685800" y="2966794"/>
            <a:ext cx="5452730" cy="919347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Classification</a:t>
            </a:r>
            <a:endParaRPr dirty="0"/>
          </a:p>
        </p:txBody>
      </p:sp>
      <p:sp>
        <p:nvSpPr>
          <p:cNvPr id="89" name="Google Shape;89;p15"/>
          <p:cNvSpPr txBox="1">
            <a:spLocks noGrp="1"/>
          </p:cNvSpPr>
          <p:nvPr>
            <p:ph type="subTitle" idx="1"/>
          </p:nvPr>
        </p:nvSpPr>
        <p:spPr>
          <a:xfrm>
            <a:off x="685800" y="3830653"/>
            <a:ext cx="5452730" cy="471989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tx1"/>
                </a:solidFill>
              </a:rPr>
              <a:t>Machine Learning for T2D Risk Assesment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7811325" y="276446"/>
            <a:ext cx="960900" cy="11140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4</a:t>
            </a:r>
            <a:endParaRPr sz="80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CAAB04-94B8-41E8-B3E7-6FCA7C4D6AA3}"/>
              </a:ext>
            </a:extLst>
          </p:cNvPr>
          <p:cNvSpPr/>
          <p:nvPr/>
        </p:nvSpPr>
        <p:spPr>
          <a:xfrm>
            <a:off x="588337" y="2877878"/>
            <a:ext cx="5656520" cy="15169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18E0E3-F259-4038-AD4B-22A3BCFD973E}"/>
              </a:ext>
            </a:extLst>
          </p:cNvPr>
          <p:cNvSpPr/>
          <p:nvPr/>
        </p:nvSpPr>
        <p:spPr>
          <a:xfrm>
            <a:off x="7719237" y="205563"/>
            <a:ext cx="1148316" cy="126881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900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506231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Classifiers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232119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dirty="0"/>
              <a:t>Classification was performed with:</a:t>
            </a:r>
          </a:p>
          <a:p>
            <a:pPr marL="285750" indent="-285750"/>
            <a:r>
              <a:rPr lang="pt-PT" dirty="0"/>
              <a:t>S</a:t>
            </a:r>
            <a:r>
              <a:rPr lang="en-GB" dirty="0" err="1"/>
              <a:t>upport</a:t>
            </a:r>
            <a:r>
              <a:rPr lang="en-GB" dirty="0"/>
              <a:t> Vector Machines</a:t>
            </a:r>
          </a:p>
          <a:p>
            <a:pPr marL="285750" indent="-285750"/>
            <a:r>
              <a:rPr lang="pt-PT" dirty="0"/>
              <a:t>E</a:t>
            </a:r>
            <a:r>
              <a:rPr lang="en-GB" dirty="0" err="1"/>
              <a:t>xtra</a:t>
            </a:r>
            <a:r>
              <a:rPr lang="en-GB" dirty="0"/>
              <a:t>-Randomized Trees</a:t>
            </a:r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DF32BB-F741-40B4-81FD-198BFBAAF4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162" y="2424683"/>
            <a:ext cx="5487676" cy="221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3192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Classifier Optimization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687830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dirty="0"/>
              <a:t>Optimization was performed to output the best overall parameters for all test situations.</a:t>
            </a: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629D37-0B96-4809-BA0C-F19D6FA663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869" y="2768358"/>
            <a:ext cx="3741699" cy="16142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ADF921-F12D-4B25-A461-623C302D95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5050" y="2768358"/>
            <a:ext cx="4341081" cy="16331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8648780-2461-47D6-9160-C770E01F1CFA}"/>
              </a:ext>
            </a:extLst>
          </p:cNvPr>
          <p:cNvSpPr txBox="1"/>
          <p:nvPr/>
        </p:nvSpPr>
        <p:spPr>
          <a:xfrm>
            <a:off x="2718486" y="3006810"/>
            <a:ext cx="296563" cy="307777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FA11ED-08E7-472B-B42D-921F9F79855B}"/>
              </a:ext>
            </a:extLst>
          </p:cNvPr>
          <p:cNvSpPr txBox="1"/>
          <p:nvPr/>
        </p:nvSpPr>
        <p:spPr>
          <a:xfrm>
            <a:off x="3345103" y="3277151"/>
            <a:ext cx="514410" cy="307777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1F0FE6-7A3C-4221-8BBE-58A69368A1C1}"/>
              </a:ext>
            </a:extLst>
          </p:cNvPr>
          <p:cNvSpPr txBox="1"/>
          <p:nvPr/>
        </p:nvSpPr>
        <p:spPr>
          <a:xfrm>
            <a:off x="2377157" y="3578159"/>
            <a:ext cx="242475" cy="243805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653A69-AC25-43EB-B79C-23637851F97D}"/>
              </a:ext>
            </a:extLst>
          </p:cNvPr>
          <p:cNvSpPr txBox="1"/>
          <p:nvPr/>
        </p:nvSpPr>
        <p:spPr>
          <a:xfrm>
            <a:off x="2597248" y="3849980"/>
            <a:ext cx="242475" cy="243805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09D4D6-0367-48F7-9E82-39ED0109430E}"/>
              </a:ext>
            </a:extLst>
          </p:cNvPr>
          <p:cNvSpPr txBox="1"/>
          <p:nvPr/>
        </p:nvSpPr>
        <p:spPr>
          <a:xfrm>
            <a:off x="2677295" y="4098543"/>
            <a:ext cx="242475" cy="243805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1BB9A1-C1BF-410B-BD96-77F622C35D47}"/>
              </a:ext>
            </a:extLst>
          </p:cNvPr>
          <p:cNvSpPr txBox="1"/>
          <p:nvPr/>
        </p:nvSpPr>
        <p:spPr>
          <a:xfrm>
            <a:off x="7214556" y="3065912"/>
            <a:ext cx="298352" cy="211239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7B1A40-A735-4118-8D80-ECA4C1849935}"/>
              </a:ext>
            </a:extLst>
          </p:cNvPr>
          <p:cNvSpPr txBox="1"/>
          <p:nvPr/>
        </p:nvSpPr>
        <p:spPr>
          <a:xfrm>
            <a:off x="7572902" y="3325419"/>
            <a:ext cx="380680" cy="25274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829B4F-DCF0-4822-A0E3-F6662AB813EB}"/>
              </a:ext>
            </a:extLst>
          </p:cNvPr>
          <p:cNvSpPr txBox="1"/>
          <p:nvPr/>
        </p:nvSpPr>
        <p:spPr>
          <a:xfrm>
            <a:off x="5739982" y="3597240"/>
            <a:ext cx="438395" cy="25274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9DC08B-37F3-4458-946D-6FDE5A92424F}"/>
              </a:ext>
            </a:extLst>
          </p:cNvPr>
          <p:cNvSpPr txBox="1"/>
          <p:nvPr/>
        </p:nvSpPr>
        <p:spPr>
          <a:xfrm>
            <a:off x="7645872" y="3834863"/>
            <a:ext cx="576128" cy="26368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9352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527818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Results</a:t>
            </a:r>
            <a:endParaRPr sz="32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75A47F-3ECF-4B97-92F6-489B84A0F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557" y="1685366"/>
            <a:ext cx="8204886" cy="2930316"/>
          </a:xfrm>
          <a:prstGeom prst="rect">
            <a:avLst/>
          </a:prstGeom>
        </p:spPr>
      </p:pic>
      <p:sp>
        <p:nvSpPr>
          <p:cNvPr id="6" name="Google Shape;102;p17">
            <a:extLst>
              <a:ext uri="{FF2B5EF4-FFF2-40B4-BE49-F238E27FC236}">
                <a16:creationId xmlns:a16="http://schemas.microsoft.com/office/drawing/2014/main" id="{F636BAF7-F4A9-465F-BA05-7371EA9DC1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2000" y="1232119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pt-PT" dirty="0"/>
              <a:t>5 fold cross-validation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37936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Results</a:t>
            </a:r>
            <a:endParaRPr sz="32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321DBE-9EB2-46CB-92FE-5D76584DE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84" y="1274566"/>
            <a:ext cx="8170116" cy="27257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54D62E-4BF5-486D-9170-774B5542C869}"/>
              </a:ext>
            </a:extLst>
          </p:cNvPr>
          <p:cNvSpPr txBox="1"/>
          <p:nvPr/>
        </p:nvSpPr>
        <p:spPr>
          <a:xfrm>
            <a:off x="674864" y="3925972"/>
            <a:ext cx="49762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a – SVM all features 	  d – Extra Trees all features </a:t>
            </a:r>
          </a:p>
          <a:p>
            <a:r>
              <a:rPr lang="pt-PT" dirty="0"/>
              <a:t>b – SVM risk genes	  e – Extra Trees risk genes</a:t>
            </a:r>
          </a:p>
          <a:p>
            <a:r>
              <a:rPr lang="pt-PT" dirty="0"/>
              <a:t>c – SVM top features      f – Extra Features top features 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3790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Conclusion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Compreensible methods (not a black box)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Retains Biological Context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Handles non-linearity and epistasis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Performs T2D risk assesment for any genome, or even for other complex disorders</a:t>
            </a:r>
          </a:p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pt-PT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pt-PT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8863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051BB8-DA2F-4FFF-BBD5-955006BE43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16689"/>
            <a:ext cx="9144000" cy="6096000"/>
          </a:xfrm>
          <a:prstGeom prst="rect">
            <a:avLst/>
          </a:prstGeom>
        </p:spPr>
      </p:pic>
      <p:sp>
        <p:nvSpPr>
          <p:cNvPr id="49" name="Google Shape;49;p11"/>
          <p:cNvSpPr txBox="1">
            <a:spLocks noGrp="1"/>
          </p:cNvSpPr>
          <p:nvPr>
            <p:ph type="ctrTitle"/>
          </p:nvPr>
        </p:nvSpPr>
        <p:spPr>
          <a:xfrm>
            <a:off x="3133906" y="1238991"/>
            <a:ext cx="2586411" cy="21776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Thanks!</a:t>
            </a:r>
            <a:b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</a:b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Questions?</a:t>
            </a:r>
            <a:endParaRPr sz="2400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CA376A-DF78-4ECE-93AE-B6BA4D59FFB9}"/>
              </a:ext>
            </a:extLst>
          </p:cNvPr>
          <p:cNvSpPr/>
          <p:nvPr/>
        </p:nvSpPr>
        <p:spPr>
          <a:xfrm>
            <a:off x="3055089" y="1148316"/>
            <a:ext cx="2743200" cy="23391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760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71C862-E264-4CD5-AACD-7E2EEC2A4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16689"/>
            <a:ext cx="9144000" cy="6096000"/>
          </a:xfrm>
          <a:prstGeom prst="rect">
            <a:avLst/>
          </a:prstGeom>
        </p:spPr>
      </p:pic>
      <p:sp>
        <p:nvSpPr>
          <p:cNvPr id="88" name="Google Shape;88;p15"/>
          <p:cNvSpPr txBox="1">
            <a:spLocks noGrp="1"/>
          </p:cNvSpPr>
          <p:nvPr>
            <p:ph type="ctrTitle"/>
          </p:nvPr>
        </p:nvSpPr>
        <p:spPr>
          <a:xfrm>
            <a:off x="685800" y="2966794"/>
            <a:ext cx="5452730" cy="919347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Contextualization</a:t>
            </a:r>
            <a:endParaRPr dirty="0"/>
          </a:p>
        </p:txBody>
      </p:sp>
      <p:sp>
        <p:nvSpPr>
          <p:cNvPr id="89" name="Google Shape;89;p15"/>
          <p:cNvSpPr txBox="1">
            <a:spLocks noGrp="1"/>
          </p:cNvSpPr>
          <p:nvPr>
            <p:ph type="subTitle" idx="1"/>
          </p:nvPr>
        </p:nvSpPr>
        <p:spPr>
          <a:xfrm>
            <a:off x="685800" y="3830653"/>
            <a:ext cx="5452730" cy="471989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1"/>
                </a:solidFill>
              </a:rPr>
              <a:t>Genetics and Type 2 Diabetes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7811325" y="276446"/>
            <a:ext cx="960900" cy="11140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1</a:t>
            </a:r>
            <a:endParaRPr sz="96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CAAB04-94B8-41E8-B3E7-6FCA7C4D6AA3}"/>
              </a:ext>
            </a:extLst>
          </p:cNvPr>
          <p:cNvSpPr/>
          <p:nvPr/>
        </p:nvSpPr>
        <p:spPr>
          <a:xfrm>
            <a:off x="588337" y="2877878"/>
            <a:ext cx="5656520" cy="15169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18E0E3-F259-4038-AD4B-22A3BCFD973E}"/>
              </a:ext>
            </a:extLst>
          </p:cNvPr>
          <p:cNvSpPr/>
          <p:nvPr/>
        </p:nvSpPr>
        <p:spPr>
          <a:xfrm>
            <a:off x="7719237" y="205563"/>
            <a:ext cx="1148316" cy="126881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Type 2 Diabetes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GB" dirty="0"/>
              <a:t>T2D is a metabolic disorder caused by:</a:t>
            </a:r>
            <a:endParaRPr lang="pt-PT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Insulin Resistance 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Insulin defficiency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High blood sugar levels</a:t>
            </a:r>
          </a:p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pt-PT" dirty="0"/>
          </a:p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PT" dirty="0"/>
              <a:t>But also influenced by environmental factors.</a:t>
            </a:r>
            <a:endParaRPr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90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 txBox="1">
            <a:spLocks noGrp="1"/>
          </p:cNvSpPr>
          <p:nvPr>
            <p:ph type="ctrTitle" idx="4294967295"/>
          </p:nvPr>
        </p:nvSpPr>
        <p:spPr>
          <a:xfrm>
            <a:off x="972175" y="648000"/>
            <a:ext cx="71997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PT" sz="4800" dirty="0">
                <a:solidFill>
                  <a:schemeClr val="bg1"/>
                </a:solidFill>
              </a:rPr>
              <a:t>5,000,000 deaths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239" name="Google Shape;239;p27"/>
          <p:cNvSpPr txBox="1">
            <a:spLocks noGrp="1"/>
          </p:cNvSpPr>
          <p:nvPr>
            <p:ph type="subTitle" idx="4294967295"/>
          </p:nvPr>
        </p:nvSpPr>
        <p:spPr>
          <a:xfrm>
            <a:off x="972175" y="1258908"/>
            <a:ext cx="7199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2400" dirty="0"/>
              <a:t>Worldwide estimated in 2015</a:t>
            </a:r>
            <a:endParaRPr sz="2400" dirty="0"/>
          </a:p>
        </p:txBody>
      </p:sp>
      <p:sp>
        <p:nvSpPr>
          <p:cNvPr id="240" name="Google Shape;240;p27"/>
          <p:cNvSpPr txBox="1">
            <a:spLocks noGrp="1"/>
          </p:cNvSpPr>
          <p:nvPr>
            <p:ph type="ctrTitle" idx="4294967295"/>
          </p:nvPr>
        </p:nvSpPr>
        <p:spPr>
          <a:xfrm>
            <a:off x="972175" y="3276894"/>
            <a:ext cx="71997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 dirty="0">
                <a:solidFill>
                  <a:srgbClr val="FFFFFF"/>
                </a:solidFill>
              </a:rPr>
              <a:t>552,000,000 people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241" name="Google Shape;241;p27"/>
          <p:cNvSpPr txBox="1">
            <a:spLocks noGrp="1"/>
          </p:cNvSpPr>
          <p:nvPr>
            <p:ph type="subTitle" idx="4294967295"/>
          </p:nvPr>
        </p:nvSpPr>
        <p:spPr>
          <a:xfrm>
            <a:off x="972175" y="3887801"/>
            <a:ext cx="7199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2400" dirty="0"/>
              <a:t>Expected to live with Diabetes in 2030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42" name="Google Shape;242;p27"/>
          <p:cNvSpPr txBox="1">
            <a:spLocks noGrp="1"/>
          </p:cNvSpPr>
          <p:nvPr>
            <p:ph type="ctrTitle" idx="4294967295"/>
          </p:nvPr>
        </p:nvSpPr>
        <p:spPr>
          <a:xfrm>
            <a:off x="972175" y="1962447"/>
            <a:ext cx="71997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4800" dirty="0">
                <a:solidFill>
                  <a:schemeClr val="bg1"/>
                </a:solidFill>
              </a:rPr>
              <a:t>US</a:t>
            </a:r>
            <a:r>
              <a:rPr lang="en" sz="4000" dirty="0">
                <a:solidFill>
                  <a:schemeClr val="bg1"/>
                </a:solidFill>
              </a:rPr>
              <a:t>$  </a:t>
            </a:r>
            <a:r>
              <a:rPr lang="en-GB" sz="4800" dirty="0">
                <a:solidFill>
                  <a:schemeClr val="bg1"/>
                </a:solidFill>
              </a:rPr>
              <a:t>1,300,000,000,000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243" name="Google Shape;243;p27"/>
          <p:cNvSpPr txBox="1">
            <a:spLocks noGrp="1"/>
          </p:cNvSpPr>
          <p:nvPr>
            <p:ph type="subTitle" idx="4294967295"/>
          </p:nvPr>
        </p:nvSpPr>
        <p:spPr>
          <a:xfrm>
            <a:off x="972174" y="2573355"/>
            <a:ext cx="7949404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2400" dirty="0"/>
              <a:t>Annual cost of directly and indirectly treating Diabetes</a:t>
            </a:r>
            <a:endParaRPr sz="2400" dirty="0"/>
          </a:p>
        </p:txBody>
      </p:sp>
      <p:sp>
        <p:nvSpPr>
          <p:cNvPr id="244" name="Google Shape;244;p2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bg1"/>
                </a:solidFill>
              </a:rPr>
              <a:t>5</a:t>
            </a:fld>
            <a:endParaRPr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294C26-B4A4-4FEE-A76D-EE62BFC1CA3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3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629929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dirty="0"/>
              <a:t>H</a:t>
            </a:r>
            <a:r>
              <a:rPr lang="en-GB" sz="3200" dirty="0" err="1"/>
              <a:t>eritability</a:t>
            </a:r>
            <a:r>
              <a:rPr lang="en-GB" sz="3200" dirty="0"/>
              <a:t> of T2D</a:t>
            </a:r>
            <a:endParaRPr sz="32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CFAD17-9B21-4066-A4B3-D4EC624B6C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55187" y="1534615"/>
            <a:ext cx="713464" cy="14035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042AB2-E28F-4F63-97E6-E400EB40DEA3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71229" y="1469827"/>
            <a:ext cx="1083958" cy="15331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C9350D3-C462-40A1-8989-3E3A57D6C14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18052" y="1518569"/>
            <a:ext cx="713464" cy="14035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BC2C3C9-54D6-439F-8F82-F6617A33A502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34094" y="1453781"/>
            <a:ext cx="1083958" cy="153311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00B51E-C27C-40A9-BF1A-582FB4FAF5FA}"/>
              </a:ext>
            </a:extLst>
          </p:cNvPr>
          <p:cNvCxnSpPr>
            <a:cxnSpLocks/>
          </p:cNvCxnSpPr>
          <p:nvPr/>
        </p:nvCxnSpPr>
        <p:spPr>
          <a:xfrm>
            <a:off x="3183269" y="2922105"/>
            <a:ext cx="614720" cy="621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59421A5-EA44-4DCE-84CF-7A9311C8DDE5}"/>
              </a:ext>
            </a:extLst>
          </p:cNvPr>
          <p:cNvCxnSpPr>
            <a:cxnSpLocks/>
          </p:cNvCxnSpPr>
          <p:nvPr/>
        </p:nvCxnSpPr>
        <p:spPr>
          <a:xfrm flipH="1">
            <a:off x="4698101" y="2885071"/>
            <a:ext cx="537230" cy="659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93629275-320E-4A8D-A9EC-699A78B29ED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26613" y="3233101"/>
            <a:ext cx="713464" cy="140353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0DAFE17-8EE8-45BE-8268-0C4F082386EA}"/>
              </a:ext>
            </a:extLst>
          </p:cNvPr>
          <p:cNvSpPr txBox="1"/>
          <p:nvPr/>
        </p:nvSpPr>
        <p:spPr>
          <a:xfrm>
            <a:off x="2674251" y="3214584"/>
            <a:ext cx="59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40%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FABB70D-A633-491A-B519-0E2160306911}"/>
              </a:ext>
            </a:extLst>
          </p:cNvPr>
          <p:cNvSpPr txBox="1"/>
          <p:nvPr/>
        </p:nvSpPr>
        <p:spPr>
          <a:xfrm>
            <a:off x="5226940" y="3214583"/>
            <a:ext cx="59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70%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4067B28-9B08-4D7A-9CA0-30B89DB82F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encilGrayscale/>
                    </a14:imgEffect>
                  </a14:imgLayer>
                </a14:imgProps>
              </a:ext>
            </a:extLst>
          </a:blip>
          <a:srcRect l="31665" t="44958" r="32542" b="39195"/>
          <a:stretch/>
        </p:blipFill>
        <p:spPr>
          <a:xfrm>
            <a:off x="6491416" y="4168346"/>
            <a:ext cx="255373" cy="22242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E6B799B-6605-417B-9631-5565B99715F3}"/>
              </a:ext>
            </a:extLst>
          </p:cNvPr>
          <p:cNvSpPr txBox="1"/>
          <p:nvPr/>
        </p:nvSpPr>
        <p:spPr>
          <a:xfrm>
            <a:off x="6779276" y="4125668"/>
            <a:ext cx="1744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Type 2 Diabetes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163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779772" y="637737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Single Nucleotide Polymorphisms</a:t>
            </a:r>
            <a:endParaRPr sz="3200"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30BA6A-D121-45F8-BFA7-5BD73742DA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0906" y="1469827"/>
            <a:ext cx="2483876" cy="31108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69571B-CBFB-4DF5-BB97-94DCA98792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2822" y="2863540"/>
            <a:ext cx="4161115" cy="18269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9705D4-107E-468E-BB91-B334D43E370C}"/>
              </a:ext>
            </a:extLst>
          </p:cNvPr>
          <p:cNvSpPr txBox="1"/>
          <p:nvPr/>
        </p:nvSpPr>
        <p:spPr>
          <a:xfrm>
            <a:off x="604843" y="1469827"/>
            <a:ext cx="366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1.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37D507-D16E-4B89-912E-FA30CCB42798}"/>
              </a:ext>
            </a:extLst>
          </p:cNvPr>
          <p:cNvSpPr txBox="1"/>
          <p:nvPr/>
        </p:nvSpPr>
        <p:spPr>
          <a:xfrm>
            <a:off x="3942326" y="1445513"/>
            <a:ext cx="366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2.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F9791E-86A3-47BC-96F1-C1015C13C59A}"/>
              </a:ext>
            </a:extLst>
          </p:cNvPr>
          <p:cNvSpPr txBox="1"/>
          <p:nvPr/>
        </p:nvSpPr>
        <p:spPr>
          <a:xfrm>
            <a:off x="3942325" y="2782245"/>
            <a:ext cx="366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3.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Raleway ExtraBold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EECFA9-C13A-4DDB-9A7F-8FF87F5DD2A8}"/>
              </a:ext>
            </a:extLst>
          </p:cNvPr>
          <p:cNvSpPr txBox="1"/>
          <p:nvPr/>
        </p:nvSpPr>
        <p:spPr>
          <a:xfrm>
            <a:off x="4835613" y="1662084"/>
            <a:ext cx="2927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latin typeface="Raleway ExtraBold" panose="020B0604020202020204" charset="0"/>
              </a:rPr>
              <a:t>Allele 1 - 	</a:t>
            </a:r>
            <a:r>
              <a:rPr lang="pt-PT" sz="1800" dirty="0">
                <a:latin typeface="Raleway ExtraBold" panose="020B0604020202020204" charset="0"/>
              </a:rPr>
              <a:t>AA</a:t>
            </a:r>
            <a:r>
              <a:rPr lang="pt-PT" sz="1800" dirty="0">
                <a:solidFill>
                  <a:srgbClr val="FF0000"/>
                </a:solidFill>
                <a:latin typeface="Raleway ExtraBold" panose="020B0604020202020204" charset="0"/>
              </a:rPr>
              <a:t>C</a:t>
            </a:r>
            <a:r>
              <a:rPr lang="pt-PT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TAAC</a:t>
            </a:r>
          </a:p>
          <a:p>
            <a:r>
              <a:rPr lang="pt-PT" dirty="0">
                <a:latin typeface="Raleway ExtraBold" panose="020B0604020202020204" charset="0"/>
              </a:rPr>
              <a:t>Allele 2 - 	</a:t>
            </a:r>
            <a:r>
              <a:rPr lang="pt-PT" sz="1800" dirty="0">
                <a:latin typeface="Raleway ExtraBold" panose="020B0604020202020204" charset="0"/>
              </a:rPr>
              <a:t>AA</a:t>
            </a:r>
            <a:r>
              <a:rPr lang="pt-PT" sz="1800" dirty="0">
                <a:solidFill>
                  <a:srgbClr val="FF0000"/>
                </a:solidFill>
                <a:latin typeface="Raleway ExtraBold" panose="020B0604020202020204" charset="0"/>
              </a:rPr>
              <a:t>T</a:t>
            </a:r>
            <a:r>
              <a:rPr lang="pt-PT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TAAC</a:t>
            </a:r>
            <a:endParaRPr lang="en-GB" sz="1800" dirty="0">
              <a:latin typeface="Raleway Extra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671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922000" y="742002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Objectives</a:t>
            </a:r>
            <a:endParaRPr sz="3200" dirty="0"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Prepare a dataset to enable investigation of variants in T2D and Machine Learning application</a:t>
            </a:r>
          </a:p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Develop a pipeline of feature engineering 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Discover novel T2D markers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Implement a T2D risk predictor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PT" dirty="0"/>
              <a:t>Build a model than can be easily validated with more data</a:t>
            </a:r>
            <a:endParaRPr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A34EDF-46C3-4640-A2D9-F7C71AB5B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439915">
            <a:off x="7981302" y="93220"/>
            <a:ext cx="723420" cy="129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057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71C862-E264-4CD5-AACD-7E2EEC2A4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616689"/>
            <a:ext cx="9144000" cy="6096000"/>
          </a:xfrm>
          <a:prstGeom prst="rect">
            <a:avLst/>
          </a:prstGeom>
        </p:spPr>
      </p:pic>
      <p:sp>
        <p:nvSpPr>
          <p:cNvPr id="88" name="Google Shape;88;p15"/>
          <p:cNvSpPr txBox="1">
            <a:spLocks noGrp="1"/>
          </p:cNvSpPr>
          <p:nvPr>
            <p:ph type="ctrTitle"/>
          </p:nvPr>
        </p:nvSpPr>
        <p:spPr>
          <a:xfrm>
            <a:off x="685800" y="2966794"/>
            <a:ext cx="5452730" cy="919347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Data Preparation</a:t>
            </a:r>
            <a:endParaRPr dirty="0"/>
          </a:p>
        </p:txBody>
      </p:sp>
      <p:sp>
        <p:nvSpPr>
          <p:cNvPr id="89" name="Google Shape;89;p15"/>
          <p:cNvSpPr txBox="1">
            <a:spLocks noGrp="1"/>
          </p:cNvSpPr>
          <p:nvPr>
            <p:ph type="subTitle" idx="1"/>
          </p:nvPr>
        </p:nvSpPr>
        <p:spPr>
          <a:xfrm>
            <a:off x="685800" y="3830653"/>
            <a:ext cx="5452730" cy="471989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tx1"/>
                </a:solidFill>
              </a:rPr>
              <a:t>Cases and Controls Datasets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7811325" y="276446"/>
            <a:ext cx="960900" cy="11140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2</a:t>
            </a:r>
            <a:endParaRPr sz="96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CAAB04-94B8-41E8-B3E7-6FCA7C4D6AA3}"/>
              </a:ext>
            </a:extLst>
          </p:cNvPr>
          <p:cNvSpPr/>
          <p:nvPr/>
        </p:nvSpPr>
        <p:spPr>
          <a:xfrm>
            <a:off x="588337" y="2877878"/>
            <a:ext cx="5656520" cy="15169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18E0E3-F259-4038-AD4B-22A3BCFD973E}"/>
              </a:ext>
            </a:extLst>
          </p:cNvPr>
          <p:cNvSpPr/>
          <p:nvPr/>
        </p:nvSpPr>
        <p:spPr>
          <a:xfrm>
            <a:off x="7719237" y="205563"/>
            <a:ext cx="1148316" cy="126881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353030"/>
      </p:ext>
    </p:extLst>
  </p:cSld>
  <p:clrMapOvr>
    <a:masterClrMapping/>
  </p:clrMapOvr>
</p:sld>
</file>

<file path=ppt/theme/theme1.xml><?xml version="1.0" encoding="utf-8"?>
<a:theme xmlns:a="http://schemas.openxmlformats.org/drawingml/2006/main" name="Oliv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ertrud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3431</TotalTime>
  <Words>1316</Words>
  <Application>Microsoft Office PowerPoint</Application>
  <PresentationFormat>On-screen Show (16:9)</PresentationFormat>
  <Paragraphs>213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Raleway ExtraBold</vt:lpstr>
      <vt:lpstr>Montserrat</vt:lpstr>
      <vt:lpstr>Raleway</vt:lpstr>
      <vt:lpstr>Vidaloka</vt:lpstr>
      <vt:lpstr>Raleway Light</vt:lpstr>
      <vt:lpstr>Olivia template</vt:lpstr>
      <vt:lpstr>Gertrude template</vt:lpstr>
      <vt:lpstr>Computational Discovery of Genetic Markers for Type 2 Diabetes</vt:lpstr>
      <vt:lpstr>Contextualization</vt:lpstr>
      <vt:lpstr>Contextualization</vt:lpstr>
      <vt:lpstr>Type 2 Diabetes</vt:lpstr>
      <vt:lpstr>5,000,000 deaths</vt:lpstr>
      <vt:lpstr>Heritability of T2D</vt:lpstr>
      <vt:lpstr>Single Nucleotide Polymorphisms</vt:lpstr>
      <vt:lpstr>Objectives</vt:lpstr>
      <vt:lpstr>Data Preparation</vt:lpstr>
      <vt:lpstr>Cases Dataset</vt:lpstr>
      <vt:lpstr>Controls Dataset</vt:lpstr>
      <vt:lpstr>Data Construction</vt:lpstr>
      <vt:lpstr>Quality Control</vt:lpstr>
      <vt:lpstr>From SNPs to Genes</vt:lpstr>
      <vt:lpstr>Feature Engineering</vt:lpstr>
      <vt:lpstr>Genes Pre-Selection</vt:lpstr>
      <vt:lpstr>Genes Pre-Selection</vt:lpstr>
      <vt:lpstr>Feature Extraction</vt:lpstr>
      <vt:lpstr>Feature Selection</vt:lpstr>
      <vt:lpstr>Feature Selection</vt:lpstr>
      <vt:lpstr>Pipeline Overview</vt:lpstr>
      <vt:lpstr>Classification</vt:lpstr>
      <vt:lpstr>Classifiers</vt:lpstr>
      <vt:lpstr>Classifier Optimization</vt:lpstr>
      <vt:lpstr>Results</vt:lpstr>
      <vt:lpstr>Results</vt:lpstr>
      <vt:lpstr>Conclusion</vt:lpstr>
      <vt:lpstr>Thanks!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Discovery of Genetic Markers for T2D</dc:title>
  <cp:lastModifiedBy>2013132242</cp:lastModifiedBy>
  <cp:revision>75</cp:revision>
  <dcterms:modified xsi:type="dcterms:W3CDTF">2018-07-23T14:33:44Z</dcterms:modified>
</cp:coreProperties>
</file>